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orgi Davituri" initials="GD" lastIdx="12" clrIdx="0">
    <p:extLst>
      <p:ext uri="{19B8F6BF-5375-455C-9EA6-DF929625EA0E}">
        <p15:presenceInfo xmlns:p15="http://schemas.microsoft.com/office/powerpoint/2012/main" userId="S-1-5-21-2177592772-1124406227-2932827012-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D498-1631-4186-8F41-F2A10E82137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7C1E-5F8D-4947-B781-0472BFD87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2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C5268-0A05-4101-9C17-394A4039DB7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9105-9D23-4EB4-9105-EFFCCB60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893236"/>
            <a:ext cx="7239000" cy="1465794"/>
          </a:xfrm>
        </p:spPr>
        <p:txBody>
          <a:bodyPr>
            <a:normAutofit/>
          </a:bodyPr>
          <a:lstStyle/>
          <a:p>
            <a:r>
              <a:rPr lang="ka-GE" sz="1600" dirty="0" smtClean="0">
                <a:solidFill>
                  <a:schemeClr val="tx2">
                    <a:lumMod val="75000"/>
                  </a:schemeClr>
                </a:solidFill>
              </a:rPr>
              <a:t>ნინო მერებაშვილი</a:t>
            </a:r>
            <a:br>
              <a:rPr lang="ka-GE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1600" dirty="0" err="1" smtClean="0">
                <a:solidFill>
                  <a:schemeClr val="tx2">
                    <a:lumMod val="75000"/>
                  </a:schemeClr>
                </a:solidFill>
              </a:rPr>
              <a:t>ააიპ</a:t>
            </a:r>
            <a:r>
              <a:rPr lang="ka-GE" sz="1600" dirty="0" smtClean="0">
                <a:solidFill>
                  <a:schemeClr val="tx2">
                    <a:lumMod val="75000"/>
                  </a:schemeClr>
                </a:solidFill>
              </a:rPr>
              <a:t> „ინფორმაციის თავისუფლების განვითარების ინსტიტუტი“</a:t>
            </a:r>
          </a:p>
          <a:p>
            <a:r>
              <a:rPr lang="ka-GE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24 </a:t>
            </a:r>
            <a:r>
              <a:rPr lang="ka-GE" sz="1600" dirty="0" smtClean="0">
                <a:solidFill>
                  <a:schemeClr val="tx2">
                    <a:lumMod val="75000"/>
                  </a:schemeClr>
                </a:solidFill>
              </a:rPr>
              <a:t>იანვარი, 2017</a:t>
            </a:r>
          </a:p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Holiday Inn Tbilisi, 26 </a:t>
            </a:r>
            <a:r>
              <a:rPr lang="ka-GE" sz="1600" dirty="0">
                <a:solidFill>
                  <a:schemeClr val="tx2">
                    <a:lumMod val="75000"/>
                  </a:schemeClr>
                </a:solidFill>
              </a:rPr>
              <a:t>მაისის მოედანი 1, თბილისი 0171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586743"/>
            <a:ext cx="3180982" cy="126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23" y="5714999"/>
            <a:ext cx="1987477" cy="1143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37" y="397315"/>
            <a:ext cx="2524125" cy="152947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52401" y="1676400"/>
            <a:ext cx="8991599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US" sz="2000" dirty="0" smtClean="0">
                <a:latin typeface="Arial"/>
                <a:ea typeface="Times New Roman"/>
                <a:cs typeface="Times New Roman"/>
              </a:rPr>
            </a:br>
            <a:r>
              <a:rPr lang="ka-GE" sz="3300" b="1" dirty="0">
                <a:solidFill>
                  <a:srgbClr val="1F497D"/>
                </a:solidFill>
                <a:latin typeface="Sylfaen"/>
                <a:ea typeface="Times New Roman"/>
                <a:cs typeface="Sylfaen"/>
              </a:rPr>
              <a:t>სასამართლო გადაწყვეტილებათა ხელმისაწვდომობა </a:t>
            </a:r>
            <a:r>
              <a:rPr lang="ka-GE" sz="3300" b="1" dirty="0" smtClean="0">
                <a:solidFill>
                  <a:srgbClr val="1F497D"/>
                </a:solidFill>
                <a:latin typeface="Sylfaen"/>
                <a:ea typeface="Times New Roman"/>
                <a:cs typeface="Sylfaen"/>
              </a:rPr>
              <a:t>საქართველოში </a:t>
            </a:r>
            <a:endParaRPr lang="en-US" sz="3300" b="1" dirty="0" smtClean="0">
              <a:solidFill>
                <a:srgbClr val="1F497D"/>
              </a:solidFill>
              <a:latin typeface="Sylfaen"/>
              <a:ea typeface="Times New Roman"/>
              <a:cs typeface="Sylfaen"/>
            </a:endParaRPr>
          </a:p>
          <a:p>
            <a:pPr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ka-GE" sz="2500" b="1" dirty="0" smtClean="0">
                <a:solidFill>
                  <a:srgbClr val="1F497D"/>
                </a:solidFill>
                <a:latin typeface="Sylfaen"/>
                <a:ea typeface="Times New Roman"/>
                <a:cs typeface="Sylfaen"/>
              </a:rPr>
              <a:t>სიტუაციური </a:t>
            </a:r>
            <a:r>
              <a:rPr lang="ka-GE" sz="2500" b="1" dirty="0">
                <a:solidFill>
                  <a:srgbClr val="1F497D"/>
                </a:solidFill>
                <a:latin typeface="Sylfaen"/>
                <a:ea typeface="Times New Roman"/>
                <a:cs typeface="Sylfaen"/>
              </a:rPr>
              <a:t>ანალიზი </a:t>
            </a:r>
            <a:endParaRPr lang="en-US" sz="2500" b="1" dirty="0">
              <a:solidFill>
                <a:srgbClr val="1F497D"/>
              </a:solidFill>
              <a:latin typeface="Sylfaen"/>
              <a:ea typeface="Times New Roma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val="4292358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42290"/>
            <a:ext cx="8229600" cy="4321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უმნიშვნელოდ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იმისა ვინ არის მონაცემთა სუბიექტი და რამდენად მაღალია საზოგადოებრივი ინტერესი მონაცემის საჯაროობის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მიმართ აკრძალულია განსაკუთრებული კატეგორიის მონაცემთა გაცემა;</a:t>
            </a:r>
          </a:p>
          <a:p>
            <a:endParaRPr lang="ka-G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>
                <a:solidFill>
                  <a:schemeClr val="accent1">
                    <a:lumMod val="75000"/>
                  </a:schemeClr>
                </a:solidFill>
              </a:rPr>
              <a:t>განსაკუთრებული </a:t>
            </a:r>
            <a:r>
              <a:rPr lang="ka-GE" sz="2400" smtClean="0">
                <a:solidFill>
                  <a:schemeClr val="accent1">
                    <a:lumMod val="75000"/>
                  </a:schemeClr>
                </a:solidFill>
              </a:rPr>
              <a:t>კატეგორიის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პერსონალურ მონაცემთა დაცვას ენიჭება უპირობო უპირატესობა სასამართლოს გადაწყვეტილების ხელმისაწვდომობასთან მიმართებით.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კანონი „პერსონალურ მონაცემთა დაცვის შესახებ“ </a:t>
            </a:r>
          </a:p>
        </p:txBody>
      </p:sp>
    </p:spTree>
    <p:extLst>
      <p:ext uri="{BB962C8B-B14F-4D97-AF65-F5344CB8AC3E}">
        <p14:creationId xmlns:p14="http://schemas.microsoft.com/office/powerpoint/2010/main" val="2604780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>
          <a:xfrm>
            <a:off x="607805" y="2551444"/>
            <a:ext cx="8229600" cy="432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მიღებულ იქნა 12.09.2016, </a:t>
            </a:r>
            <a:r>
              <a:rPr lang="ka-GE" sz="2400" smtClean="0">
                <a:solidFill>
                  <a:schemeClr val="accent1">
                    <a:lumMod val="75000"/>
                  </a:schemeClr>
                </a:solidFill>
              </a:rPr>
              <a:t>ძალაში შევიდა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- 01.01.201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7.</a:t>
            </a:r>
          </a:p>
          <a:p>
            <a:pPr marL="0" indent="0">
              <a:buFont typeface="Arial" pitchFamily="34" charset="0"/>
              <a:buNone/>
            </a:pPr>
            <a:endParaRPr lang="ka-G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რეგულირების სფერო:</a:t>
            </a:r>
          </a:p>
          <a:p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სასამართლო გადაწყვეტილებების გაცემა;</a:t>
            </a:r>
          </a:p>
          <a:p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სასამართლო გადაწყვეტილებების გამოქვეყნება (</a:t>
            </a:r>
            <a:r>
              <a:rPr lang="ka-GE" sz="2400" b="1" dirty="0" err="1" smtClean="0">
                <a:solidFill>
                  <a:schemeClr val="accent1">
                    <a:lumMod val="75000"/>
                  </a:schemeClr>
                </a:solidFill>
              </a:rPr>
              <a:t>პროაქტიული</a:t>
            </a:r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შესაბამის უფლებამოსილ პირთა უფლებები და მოვალეობები.</a:t>
            </a:r>
          </a:p>
          <a:p>
            <a:endParaRPr lang="en-US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494852" y="115077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საერთო სასამართლოების მიერ სასამართლო გადაწყვეტილებების გაცემისა და გამოქვეყნების წესი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7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93777"/>
            <a:ext cx="8229600" cy="4321304"/>
          </a:xfrm>
        </p:spPr>
        <p:txBody>
          <a:bodyPr>
            <a:normAutofit/>
          </a:bodyPr>
          <a:lstStyle/>
          <a:p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სასამართლო გადაწყვეტილებათა </a:t>
            </a:r>
            <a:r>
              <a:rPr lang="ka-GE" sz="2400" b="1" dirty="0">
                <a:solidFill>
                  <a:schemeClr val="accent1">
                    <a:lumMod val="75000"/>
                  </a:schemeClr>
                </a:solidFill>
              </a:rPr>
              <a:t>ერთიანი რეესტრი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info.court.ge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b="1" dirty="0">
                <a:solidFill>
                  <a:schemeClr val="accent1">
                    <a:lumMod val="75000"/>
                  </a:schemeClr>
                </a:solidFill>
              </a:rPr>
              <a:t>ფარგლები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 - რაიონული, საქალაქო, სააპელაციო, უზენაესი სასამართლოები;</a:t>
            </a:r>
          </a:p>
          <a:p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საქმეთა კატეგორიები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- სისხლი, სამოქალაქო, ადმინისტრაციული;</a:t>
            </a:r>
          </a:p>
          <a:p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ძებნის კატეგორიები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- სასამართლო, საქმის ნომერი, მიღების თარიღი, ადმინისტრაციული ორგანო, </a:t>
            </a:r>
            <a:r>
              <a:rPr lang="ka-GE" sz="2400" b="1" dirty="0" smtClean="0">
                <a:solidFill>
                  <a:schemeClr val="accent1">
                    <a:lumMod val="75000"/>
                  </a:schemeClr>
                </a:solidFill>
              </a:rPr>
              <a:t>მოსამართლე,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კოლეგიის/პალატის შემადგენლობა.</a:t>
            </a: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4852" y="1150777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სასამართლო გადაწყვეტილებების </a:t>
            </a:r>
            <a:r>
              <a:rPr lang="ka-GE" sz="2800" b="1" dirty="0" err="1">
                <a:solidFill>
                  <a:schemeClr val="accent1">
                    <a:lumMod val="75000"/>
                  </a:schemeClr>
                </a:solidFill>
              </a:rPr>
              <a:t>პროაქტიულად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 გამოქვეყნების წესი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1147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70263" y="462773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პრაქტიკული ასპექტები 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6782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800" dirty="0">
                <a:solidFill>
                  <a:schemeClr val="accent1">
                    <a:lumMod val="75000"/>
                  </a:schemeClr>
                </a:solidFill>
              </a:rPr>
              <a:t>-ის მიერ გაგზავნილი </a:t>
            </a: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მოთხოვნები</a:t>
            </a:r>
          </a:p>
          <a:p>
            <a:endParaRPr lang="ka-GE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a-G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ka-G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ka-GE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მოთხოვნილი გადაწყვეტილებების იდენტიფიცირების ფორმა:</a:t>
            </a:r>
          </a:p>
          <a:p>
            <a:pPr marL="0" indent="0">
              <a:buNone/>
            </a:pP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- მხარეების მიხედვით;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	- საქმის ნომერის მიხედვით;</a:t>
            </a:r>
          </a:p>
          <a:p>
            <a:pPr marL="0" indent="0">
              <a:buNone/>
            </a:pP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- შინაარსის მიხედვით.</a:t>
            </a: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ka-G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825027"/>
            <a:ext cx="8187638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1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1147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609600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პრაქტიკული ასპექტები 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5267" y="154322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მიღებული პასუხები:</a:t>
            </a:r>
          </a:p>
          <a:p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უარი იდენტიფიცირების შესაძლებლობაზე მითითებით - მხარეებისა და  საქმის </a:t>
            </a:r>
            <a:r>
              <a:rPr lang="ka-GE" sz="2800" dirty="0">
                <a:solidFill>
                  <a:schemeClr val="accent1">
                    <a:lumMod val="75000"/>
                  </a:schemeClr>
                </a:solidFill>
              </a:rPr>
              <a:t>ნომერის </a:t>
            </a: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მიხედვით </a:t>
            </a:r>
            <a:r>
              <a:rPr lang="ka-GE" sz="2800" dirty="0">
                <a:solidFill>
                  <a:schemeClr val="accent1">
                    <a:lumMod val="75000"/>
                  </a:schemeClr>
                </a:solidFill>
              </a:rPr>
              <a:t>მოთხოვნილი გადაწყვეტილებების შემთხვევაში</a:t>
            </a: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უარი არასაკმარის რესურსზე მითითებით - გვაროვნული ნიშნით მოთხოვნილი გადაწყვეტილებების შემთხვევაში; </a:t>
            </a:r>
            <a:endParaRPr lang="ka-GE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შაბლონური/იდენტური პასუხები;</a:t>
            </a:r>
          </a:p>
          <a:p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</a:rPr>
              <a:t>მოსამართლეთა, სახელმწიფოს წარმომადგენელთა ვინაობის დაფარვა.</a:t>
            </a:r>
            <a:endParaRPr lang="ka-GE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a-GE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21005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6" y="1936933"/>
            <a:ext cx="8229600" cy="4321304"/>
          </a:xfrm>
        </p:spPr>
        <p:txBody>
          <a:bodyPr>
            <a:normAutofit/>
          </a:bodyPr>
          <a:lstStyle/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მოქმედი კანონმდებლობა სასამართლოს გადაწყვეტილებების ხელმისაწვდომობას განიხილავს, როგორც ორდინალურ საჯარო ინფორმაციას;</a:t>
            </a:r>
          </a:p>
          <a:p>
            <a:endParaRPr lang="ka-GE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სასამართლოს გადაწყვეტილებების ხელმისაწვდომობის გამიჯვნა არ ხდება სამართლებრივი ურთიერთობის მიხედვით.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742085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სისტემური პრობლემები (კანონმდებლობა)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80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2467"/>
            <a:ext cx="8229600" cy="4321304"/>
          </a:xfrm>
        </p:spPr>
        <p:txBody>
          <a:bodyPr>
            <a:normAutofit/>
          </a:bodyPr>
          <a:lstStyle/>
          <a:p>
            <a:pPr lvl="0"/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ღია სასამართლოს სხდომაზე მიღებული გადაწყვეტილებები, რომლებიც შეიცავს პერსონალურ მონაცემებს, ზოგადი წესით, არის 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დახურული;</a:t>
            </a:r>
          </a:p>
          <a:p>
            <a:pPr lvl="0"/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კანონმდებლობით დადგენილია, ნორმატიული ბალანსი სამართლებრივ სიკეთეებს შორის და არ არის გათვალისწინებული ინდივიდუალური შეფასების შესაძლებლობა;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742085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სისტემური პრობლემები (კანონმდებლობა)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71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5085"/>
            <a:ext cx="8229600" cy="4321304"/>
          </a:xfrm>
        </p:spPr>
        <p:txBody>
          <a:bodyPr>
            <a:normAutofit/>
          </a:bodyPr>
          <a:lstStyle/>
          <a:p>
            <a:pPr lvl="0"/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არსებულ წესრიგში, ფაქტობრივად, უპირობო უპირატესობა ენიჭება პერსონალური მონაცემების დაცვას. არ არის გათვალისწინებული სასამართლოს გადაწყვეტილების გაცემის წესი, თუ ის შეიცავს განსაკუთრებულ კატეგორიას მიკუთვნებული პერსონალური 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მონაცემს.</a:t>
            </a:r>
            <a:r>
              <a:rPr lang="ka-GE" dirty="0" smtClean="0"/>
              <a:t> </a:t>
            </a:r>
            <a:endParaRPr lang="ka-G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742085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სისტემური პრობლემები (კანონმდებლობა)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46" y="1143000"/>
            <a:ext cx="8229600" cy="43213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გაცემული გადაწყვეტილებების დეპერსონალიზაციისას, რიგ შემთხვევებში, იფარება, აგრეთვე,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თანამდებობის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პირი და სახელმწიფო წარმომადგენლები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საერთო სასამართლოები პერსონალურ მონაცემთა დაცვის უფლებას ავრცელებენ იურიდიულ პირებზე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0"/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საერთო სასამართლოები უარს ამბობენ სასამართლოს გადაწყვეტილებების გაცემაზე საკმარისი რესურსის არარსებობის გამო;</a:t>
            </a:r>
          </a:p>
          <a:p>
            <a:pPr lvl="0"/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700664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სისტემური პრობლემები (პრაქტიკა)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18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321304"/>
          </a:xfrm>
        </p:spPr>
        <p:txBody>
          <a:bodyPr>
            <a:noAutofit/>
          </a:bodyPr>
          <a:lstStyle/>
          <a:p>
            <a:pPr lvl="0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საერთო სასამართლოებში, სავარაუდოდ, კვლავ არსებობს სასამარლოს გადაწყვეტილების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გაცემაზე უარის თქმის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შეთანხმებული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შაბლონური ფორმები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რიგ შემთხვევებში, სასამართლოები ავლენენ განსხვავებულ მიდგომებს, განმცხადებელ (საჯარო ინფორმაციის მომთხოვნ) სუბიექტებთან (ფიზიკური და იურიდიული პირებთან) მიმართებით.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604026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სისტემური პრობლემები (პრაქტიკა)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8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39" y="1659194"/>
            <a:ext cx="8229600" cy="4787194"/>
          </a:xfrm>
        </p:spPr>
        <p:txBody>
          <a:bodyPr>
            <a:normAutofit/>
          </a:bodyPr>
          <a:lstStyle/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საკანონმდებლო ჩარჩო: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საქართველოს კონსტიტუცია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ზოგადი ადმინისტრაციული კოდექსი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კანონი „პერსონალურ მონაცემთა დაცვის შესახებ“ 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ორგანული კანონი „საერთო სასამართლოების შესახებ“</a:t>
            </a:r>
          </a:p>
          <a:p>
            <a:pPr lvl="1"/>
            <a:r>
              <a:rPr lang="ka-GE" sz="2200" smtClean="0">
                <a:solidFill>
                  <a:schemeClr val="accent1">
                    <a:lumMod val="75000"/>
                  </a:schemeClr>
                </a:solidFill>
              </a:rPr>
              <a:t>იუსტიციის 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უმაღლესი საბჭოს გადაწყვეტილება (</a:t>
            </a:r>
            <a:r>
              <a:rPr lang="ka-GE" sz="2200" dirty="0" err="1" smtClean="0">
                <a:solidFill>
                  <a:schemeClr val="accent1">
                    <a:lumMod val="75000"/>
                  </a:schemeClr>
                </a:solidFill>
              </a:rPr>
              <a:t>პროაქტიული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 გამოქვეყნება)</a:t>
            </a:r>
            <a:endParaRPr lang="ka-GE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პრაქტიკული ასპექტები;</a:t>
            </a:r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შეჯამება - არსებული </a:t>
            </a:r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სისტემური 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პრობლემები.</a:t>
            </a:r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838200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სტრუქტურა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5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5486400"/>
            <a:ext cx="3438712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529" y="5562600"/>
            <a:ext cx="2252471" cy="12953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"/>
            <a:ext cx="2640854" cy="16002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4019" y="2973750"/>
            <a:ext cx="8610600" cy="910499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sz="11000" b="1" spc="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გმადლობთ ყურადღებისთვის!</a:t>
            </a:r>
            <a:endParaRPr lang="en-US" sz="11000" b="1" spc="3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58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2142290"/>
            <a:ext cx="8229600" cy="4321304"/>
          </a:xfrm>
        </p:spPr>
        <p:txBody>
          <a:bodyPr>
            <a:normAutofit lnSpcReduction="10000"/>
          </a:bodyPr>
          <a:lstStyle/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მუხლი 24, 41 და 85:</a:t>
            </a:r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მუხლი 41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საქართველოს ყოველ მოქალაქეს უფლება აქვს კანონით დადგენილი წესით გაეცნოს სახელმწიფო დაწესებულებებში მასზე არსებულ ინფორმაციას , აგრეთვე იქ არსებულ ოფიციალურ დოკუმენტებს , თუ ისინი არ შეიცავენ სახელმწიფო , პროფესიულ ან კომერციულ საიდუმლოებას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.“</a:t>
            </a:r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ka-GE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dirty="0"/>
              <a:t> 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999290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საქართველოს კონსტიტუცია 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9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2142290"/>
            <a:ext cx="8229600" cy="4321304"/>
          </a:xfrm>
        </p:spPr>
        <p:txBody>
          <a:bodyPr>
            <a:normAutofit/>
          </a:bodyPr>
          <a:lstStyle/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მუხლი 13 - სხდომათა </a:t>
            </a:r>
            <a:r>
              <a:rPr lang="ka-GE" sz="2600" dirty="0" err="1" smtClean="0">
                <a:solidFill>
                  <a:schemeClr val="accent1">
                    <a:lumMod val="75000"/>
                  </a:schemeClr>
                </a:solidFill>
              </a:rPr>
              <a:t>საქვეყნოობა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მუხლი 13 პრიმა </a:t>
            </a:r>
            <a:r>
              <a:rPr lang="ka-GE" sz="2600" dirty="0">
                <a:solidFill>
                  <a:schemeClr val="accent1">
                    <a:lumMod val="75000"/>
                  </a:schemeClr>
                </a:solidFill>
              </a:rPr>
              <a:t>- მასობრივი ინფორმაციის </a:t>
            </a:r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საშუალებებით სხდომათა გაშუქება:</a:t>
            </a:r>
            <a:b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a-GE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-  პროცესის ფოტოგადაღება, კინო-, ვიდეო-, </a:t>
            </a:r>
            <a:r>
              <a:rPr lang="ka-GE" sz="2200" dirty="0" err="1">
                <a:solidFill>
                  <a:schemeClr val="accent1">
                    <a:lumMod val="75000"/>
                  </a:schemeClr>
                </a:solidFill>
              </a:rPr>
              <a:t>აუდიოჩაწერა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- შეზღუდვები - </a:t>
            </a:r>
            <a:r>
              <a:rPr lang="ka-GE" sz="2200" dirty="0" err="1">
                <a:solidFill>
                  <a:schemeClr val="accent1">
                    <a:lumMod val="75000"/>
                  </a:schemeClr>
                </a:solidFill>
              </a:rPr>
              <a:t>ნაფიცმსაჯულთა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 ვინაობა; დაზარალებულის ან/და მოწმის გადაღების, მისი ვინაობის, გარეგნული ნიშნების ან/და სხვა პერსონალური მონაცემების გამხელის 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აკრძალვა </a:t>
            </a:r>
            <a:r>
              <a:rPr lang="ka-GE" sz="2200" u="sng" dirty="0" smtClean="0">
                <a:solidFill>
                  <a:schemeClr val="accent1">
                    <a:lumMod val="75000"/>
                  </a:schemeClr>
                </a:solidFill>
              </a:rPr>
              <a:t>დასაბუთებული შუამდგომლობის საფუძველზე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endParaRPr lang="ka-GE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a-GE" dirty="0" smtClean="0"/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ორგანული კანონი „საერთო სასამართლოების შესახებ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67" y="1769620"/>
            <a:ext cx="8229600" cy="5730861"/>
          </a:xfrm>
        </p:spPr>
        <p:txBody>
          <a:bodyPr>
            <a:normAutofit/>
          </a:bodyPr>
          <a:lstStyle/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საჯარო ინფორმაციის ცნება მოიცავს სასამართლო გადაწყვეტილებებს;</a:t>
            </a:r>
          </a:p>
          <a:p>
            <a:r>
              <a:rPr lang="ka-GE" sz="2600" dirty="0" smtClean="0">
                <a:solidFill>
                  <a:schemeClr val="accent1">
                    <a:lumMod val="75000"/>
                  </a:schemeClr>
                </a:solidFill>
              </a:rPr>
              <a:t>შეზღუდვები: საჯარო ინფორმაცია არ არის ღია თუ ის მოიცავს: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პერსონალურ მონაცემებს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ka-G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სახელმწიფო 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საიდუმლოებას 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ან </a:t>
            </a:r>
          </a:p>
          <a:p>
            <a:pPr lvl="1"/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კომერციულ საიდუმლოებას.</a:t>
            </a:r>
            <a:b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a-G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57250" lvl="2" indent="0">
              <a:buNone/>
            </a:pPr>
            <a:r>
              <a:rPr lang="ka-GE" sz="1800" dirty="0" smtClean="0">
                <a:solidFill>
                  <a:schemeClr val="accent1">
                    <a:lumMod val="75000"/>
                  </a:schemeClr>
                </a:solidFill>
              </a:rPr>
              <a:t>პერსონალური </a:t>
            </a:r>
            <a:r>
              <a:rPr lang="ka-GE" sz="1800" dirty="0">
                <a:solidFill>
                  <a:schemeClr val="accent1">
                    <a:lumMod val="75000"/>
                  </a:schemeClr>
                </a:solidFill>
              </a:rPr>
              <a:t>მონაცემების ცნება, მათ დაცვასა და დამუშავებასთან დაკავშირებული ურთიერთობები წესრიგდება „პერსონალურ მონაცემთა დაცვის შესახებ“ საქართველოს კანონით.</a:t>
            </a:r>
          </a:p>
          <a:p>
            <a:pPr marL="457200" lvl="1" indent="0">
              <a:buNone/>
            </a:pPr>
            <a:endParaRPr lang="ka-GE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ka-G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749300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ზოგადი ადმინისტრაციული კოდექსი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4916"/>
            <a:ext cx="8229600" cy="4321304"/>
          </a:xfrm>
        </p:spPr>
        <p:txBody>
          <a:bodyPr>
            <a:normAutofit/>
          </a:bodyPr>
          <a:lstStyle/>
          <a:p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პერსონალური მონაცემების ცნება - 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პერსონალურ მონაცემს წარმოადგენს „ნებისმიერი ინფორმაცია, რომელიც უკავშირდება იდენტიფიცირებულ ან </a:t>
            </a:r>
            <a:r>
              <a:rPr lang="ka-GE" sz="2200" dirty="0" err="1">
                <a:solidFill>
                  <a:schemeClr val="accent1">
                    <a:lumMod val="75000"/>
                  </a:schemeClr>
                </a:solidFill>
              </a:rPr>
              <a:t>იდენტიფიცირებად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 ფიზიკურ პირს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endParaRPr lang="ka-GE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განსაკუთრებული კატეგორიის პერსონალური </a:t>
            </a:r>
            <a:r>
              <a:rPr lang="ka-GE" sz="2200" dirty="0" smtClean="0">
                <a:solidFill>
                  <a:schemeClr val="accent1">
                    <a:lumMod val="75000"/>
                  </a:schemeClr>
                </a:solidFill>
              </a:rPr>
              <a:t>მონაცემები - „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მონაცემი, რომელიც დაკავშირებულია ... ადმინისტრაციულ პატიმრობასთან, პირისთვის აღკვეთის ღონისძიების შეფარდებასთან, პირთან საპროცესო შეთანხმების დადებასთან, </a:t>
            </a:r>
            <a:r>
              <a:rPr lang="ka-GE" sz="2200" dirty="0" err="1">
                <a:solidFill>
                  <a:schemeClr val="accent1">
                    <a:lumMod val="75000"/>
                  </a:schemeClr>
                </a:solidFill>
              </a:rPr>
              <a:t>განრიდებასთან</a:t>
            </a:r>
            <a:r>
              <a:rPr lang="ka-GE" sz="2200" dirty="0">
                <a:solidFill>
                  <a:schemeClr val="accent1">
                    <a:lumMod val="75000"/>
                  </a:schemeClr>
                </a:solidFill>
              </a:rPr>
              <a:t>, დანაშაულის მსხვერპლად აღიარებასთან ან დაზარალებულად ცნობასთან...“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991916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კანონი „პერსონალურ მონაცემთა დაცვის შესახებ“ </a:t>
            </a:r>
          </a:p>
        </p:txBody>
      </p:sp>
    </p:spTree>
    <p:extLst>
      <p:ext uri="{BB962C8B-B14F-4D97-AF65-F5344CB8AC3E}">
        <p14:creationId xmlns:p14="http://schemas.microsoft.com/office/powerpoint/2010/main" val="275856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321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პერსონალური მონაცემების გაცემა, რომელიც არ შეიცავს განსაკუთრებული კატეგორიის მონაცემებს. 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a-G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მუხლი 5, გაცემა შესაძლებელია თუ: „...მონაცემთა დამუშავება გათვალისწინებულია კანონით; კანონის თანახმად, მონაცემები საჯაროდ ხელმისაწვდომია ან მონაცემთა სუბიექტმა ისინი ხელმისაწვდომი გახადა; მონაცემთა დამუშავება აუცილებელია კანონის შესაბამისად მნიშვნელოვანი საჯარო ინტერესის დასაცავად...“</a:t>
            </a:r>
            <a:endParaRPr lang="ka-G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კანონი „პერსონალურ მონაცემთა დაცვის შესახებ“ </a:t>
            </a:r>
          </a:p>
        </p:txBody>
      </p:sp>
    </p:spTree>
    <p:extLst>
      <p:ext uri="{BB962C8B-B14F-4D97-AF65-F5344CB8AC3E}">
        <p14:creationId xmlns:p14="http://schemas.microsoft.com/office/powerpoint/2010/main" val="416331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42290"/>
            <a:ext cx="8229600" cy="4321304"/>
          </a:xfrm>
        </p:spPr>
        <p:txBody>
          <a:bodyPr>
            <a:normAutofit/>
          </a:bodyPr>
          <a:lstStyle/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მოცემული კანონი იძლევა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პერსონალური მონაცემების შემცველი სასამართლოს გადაწყვეტილების (განსაკუთრებული კატეგორიის პერსონალური მონაცემების გარდა) გამჟღავნების შესაძლებლობას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ამ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მოთხოვნის საფუძვლის დამდგენი ნორმები, არის ბუნდოვანი და მათი გამოყენება ფაქტობრივად, მხოლოდ, კანონით პირდაპირ გათვალისწინებულ შემთხვევებშია, შესაძლებელი.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საკანონმდებლო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ჩარჩო - </a:t>
            </a:r>
            <a:r>
              <a:rPr lang="ka-GE" sz="2800" b="1" dirty="0">
                <a:solidFill>
                  <a:schemeClr val="accent1">
                    <a:lumMod val="75000"/>
                  </a:schemeClr>
                </a:solidFill>
              </a:rPr>
              <a:t>კანონი „პერსონალურ მონაცემთა დაცვის შესახებ“ </a:t>
            </a:r>
          </a:p>
        </p:txBody>
      </p:sp>
    </p:spTree>
    <p:extLst>
      <p:ext uri="{BB962C8B-B14F-4D97-AF65-F5344CB8AC3E}">
        <p14:creationId xmlns:p14="http://schemas.microsoft.com/office/powerpoint/2010/main" val="145471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84208"/>
            <a:ext cx="8229600" cy="4321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განსაკუთრებული კატეგორიის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პერსონალური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მონაცემების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გაცემა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მუხლი 6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ზოგადი წესის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თანახმად აკრძალულია განსაკუთრებული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კატეგორიის პერსონალური მონაცემების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გაცემა</a:t>
            </a:r>
          </a:p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ამომწურავი გარემოებები,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როდესაც პერსონალური მონაცემი შეიძლება დამუშავდეს. </a:t>
            </a:r>
            <a:endParaRPr lang="ka-GE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თუმცა დაუშვებელია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</a:rPr>
              <a:t>მონაცემთა 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სუბიექტის თანხმობის გარეშე მონაცემთა </a:t>
            </a:r>
            <a:r>
              <a:rPr lang="ka-GE" sz="2400" dirty="0" err="1">
                <a:solidFill>
                  <a:schemeClr val="accent1">
                    <a:lumMod val="75000"/>
                  </a:schemeClr>
                </a:solidFill>
              </a:rPr>
              <a:t>გასაჯაროება</a:t>
            </a:r>
            <a:r>
              <a:rPr lang="ka-GE" sz="2400" dirty="0">
                <a:solidFill>
                  <a:schemeClr val="accent1">
                    <a:lumMod val="75000"/>
                  </a:schemeClr>
                </a:solidFill>
              </a:rPr>
              <a:t> და მესამე პირისათვის გამჟღავნება.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69190"/>
            <a:ext cx="1977610" cy="788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69190"/>
            <a:ext cx="1371600" cy="788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6" y="152400"/>
            <a:ext cx="1490663" cy="90325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5267" y="838200"/>
            <a:ext cx="8229600" cy="1143000"/>
          </a:xfrm>
        </p:spPr>
        <p:txBody>
          <a:bodyPr>
            <a:normAutofit/>
          </a:bodyPr>
          <a:lstStyle/>
          <a:p>
            <a:pPr lvl="1" algn="ctr"/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</a:rPr>
              <a:t>საკანონმდებლო ჩარჩო - კანონი „პერსონალურ მონაცემთა დაცვის შესახებ“ </a:t>
            </a:r>
            <a:endParaRPr lang="ka-G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1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573</TotalTime>
  <Words>622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Sylfaen</vt:lpstr>
      <vt:lpstr>Times New Roman</vt:lpstr>
      <vt:lpstr>Office Theme</vt:lpstr>
      <vt:lpstr>PowerPoint Presentation</vt:lpstr>
      <vt:lpstr>სტრუქტურა</vt:lpstr>
      <vt:lpstr>საკანონმდებლო ჩარჩო - საქართველოს კონსტიტუცია </vt:lpstr>
      <vt:lpstr>საკანონმდებლო ჩარჩო - ორგანული კანონი „საერთო სასამართლოების შესახებ“</vt:lpstr>
      <vt:lpstr>საკანონმდებლო ჩარჩო - ზოგადი ადმინისტრაციული კოდექსი</vt:lpstr>
      <vt:lpstr>საკანონმდებლო ჩარჩო - კანონი „პერსონალურ მონაცემთა დაცვის შესახებ“ </vt:lpstr>
      <vt:lpstr>საკანონმდებლო ჩარჩო - კანონი „პერსონალურ მონაცემთა დაცვის შესახებ“ </vt:lpstr>
      <vt:lpstr>საკანონმდებლო ჩარჩო - კანონი „პერსონალურ მონაცემთა დაცვის შესახებ“ </vt:lpstr>
      <vt:lpstr>საკანონმდებლო ჩარჩო - კანონი „პერსონალურ მონაცემთა დაცვის შესახებ“ </vt:lpstr>
      <vt:lpstr>საკანონმდებლო ჩარჩო - კანონი „პერსონალურ მონაცემთა დაცვის შესახებ“ </vt:lpstr>
      <vt:lpstr>PowerPoint Presentation</vt:lpstr>
      <vt:lpstr>სასამართლო გადაწყვეტილებების პროაქტიულად გამოქვეყნების წესი</vt:lpstr>
      <vt:lpstr>პრაქტიკული ასპექტები </vt:lpstr>
      <vt:lpstr>პრაქტიკული ასპექტები </vt:lpstr>
      <vt:lpstr>სისტემური პრობლემები (კანონმდებლობა)</vt:lpstr>
      <vt:lpstr>სისტემური პრობლემები (კანონმდებლობა)</vt:lpstr>
      <vt:lpstr>სისტემური პრობლემები (კანონმდებლობა)</vt:lpstr>
      <vt:lpstr>სისტემური პრობლემები (პრაქტიკა)</vt:lpstr>
      <vt:lpstr>სისტემური პრობლემები (პრაქტიკა)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საჯარო და კერძო სექტორებს შორის დიალოგის ხარისხის შეფასება</dc:title>
  <dc:creator>Tamar Iakobidze</dc:creator>
  <cp:lastModifiedBy>Nino Merebashvili</cp:lastModifiedBy>
  <cp:revision>88</cp:revision>
  <cp:lastPrinted>2017-01-25T07:39:33Z</cp:lastPrinted>
  <dcterms:created xsi:type="dcterms:W3CDTF">2006-08-16T00:00:00Z</dcterms:created>
  <dcterms:modified xsi:type="dcterms:W3CDTF">2017-01-25T07:51:45Z</dcterms:modified>
</cp:coreProperties>
</file>